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"/>
  </p:handoutMasterIdLst>
  <p:sldIdLst>
    <p:sldId id="256" r:id="rId3"/>
    <p:sldId id="258" r:id="rId4"/>
    <p:sldId id="259" r:id="rId6"/>
    <p:sldId id="260" r:id="rId7"/>
    <p:sldId id="261" r:id="rId8"/>
    <p:sldId id="262" r:id="rId9"/>
    <p:sldId id="263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9.xml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image1"/>
          <p:cNvPicPr>
            <a:picLocks noChangeAspect="1"/>
          </p:cNvPicPr>
          <p:nvPr/>
        </p:nvPicPr>
        <p:blipFill>
          <a:blip r:embed="rId1">
            <a:alphaModFix amt="20000"/>
          </a:blip>
          <a:srcRect r="-5" b="157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1530" y="340360"/>
            <a:ext cx="10568305" cy="3088640"/>
          </a:xfrm>
          <a:prstGeom prst="roundRect">
            <a:avLst>
              <a:gd name="adj" fmla="val 17331"/>
            </a:avLst>
          </a:prstGeom>
          <a:ln>
            <a:noFill/>
          </a:ln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 anchorCtr="0">
            <a:noAutofit/>
          </a:bodyPr>
          <a:lstStyle/>
          <a:p>
            <a:pPr marL="0" indent="0" fontAlgn="auto">
              <a:lnSpc>
                <a:spcPct val="80000"/>
              </a:lnSpc>
            </a:pPr>
            <a:r>
              <a:rPr lang="en-US" altLang="en-US" sz="5400" b="1">
                <a:solidFill>
                  <a:schemeClr val="bg1"/>
                </a:solidFill>
                <a:latin typeface="+mn-lt"/>
                <a:cs typeface="+mn-lt"/>
              </a:rPr>
              <a:t>Взимания</a:t>
            </a:r>
            <a:r>
              <a:rPr lang="en-US" altLang="ru-RU" sz="5400" b="1">
                <a:solidFill>
                  <a:schemeClr val="bg1"/>
                </a:solidFill>
                <a:latin typeface="+mn-lt"/>
                <a:cs typeface="+mn-lt"/>
              </a:rPr>
              <a:t> </a:t>
            </a:r>
            <a:r>
              <a:rPr lang="en-US" altLang="en-US" sz="5400" b="1">
                <a:solidFill>
                  <a:schemeClr val="bg1"/>
                </a:solidFill>
                <a:latin typeface="+mn-lt"/>
                <a:cs typeface="+mn-lt"/>
              </a:rPr>
              <a:t>платы</a:t>
            </a:r>
            <a:r>
              <a:rPr lang="en-US" altLang="ru-RU" sz="5400" b="1">
                <a:solidFill>
                  <a:schemeClr val="bg1"/>
                </a:solidFill>
                <a:latin typeface="+mn-lt"/>
                <a:cs typeface="+mn-lt"/>
              </a:rPr>
              <a:t> </a:t>
            </a:r>
            <a:r>
              <a:rPr lang="en-US" altLang="en-US" sz="5400" b="1">
                <a:solidFill>
                  <a:schemeClr val="bg1"/>
                </a:solidFill>
                <a:latin typeface="+mn-lt"/>
                <a:cs typeface="+mn-lt"/>
              </a:rPr>
              <a:t>с</a:t>
            </a:r>
            <a:r>
              <a:rPr lang="en-US" altLang="ru-RU" sz="5400" b="1">
                <a:solidFill>
                  <a:schemeClr val="bg1"/>
                </a:solidFill>
                <a:latin typeface="+mn-lt"/>
                <a:cs typeface="+mn-lt"/>
              </a:rPr>
              <a:t> </a:t>
            </a:r>
            <a:r>
              <a:rPr lang="en-US" altLang="en-US" sz="5400" b="1">
                <a:solidFill>
                  <a:schemeClr val="bg1"/>
                </a:solidFill>
                <a:latin typeface="+mn-lt"/>
                <a:cs typeface="+mn-lt"/>
              </a:rPr>
              <a:t>пользователей</a:t>
            </a:r>
            <a:r>
              <a:rPr lang="en-US" altLang="ru-RU" sz="5400" b="1">
                <a:solidFill>
                  <a:schemeClr val="bg1"/>
                </a:solidFill>
                <a:latin typeface="+mn-lt"/>
                <a:cs typeface="+mn-lt"/>
              </a:rPr>
              <a:t> </a:t>
            </a:r>
            <a:r>
              <a:rPr lang="en-US" altLang="en-US" sz="5400" b="1">
                <a:solidFill>
                  <a:schemeClr val="bg1"/>
                </a:solidFill>
                <a:latin typeface="+mn-lt"/>
                <a:cs typeface="+mn-lt"/>
              </a:rPr>
              <a:t>платных</a:t>
            </a:r>
            <a:r>
              <a:rPr lang="en-US" altLang="ru-RU" sz="5400" b="1">
                <a:solidFill>
                  <a:schemeClr val="bg1"/>
                </a:solidFill>
                <a:latin typeface="+mn-lt"/>
                <a:cs typeface="+mn-lt"/>
              </a:rPr>
              <a:t> </a:t>
            </a:r>
            <a:r>
              <a:rPr lang="en-US" altLang="en-US" sz="5400" b="1">
                <a:solidFill>
                  <a:schemeClr val="bg1"/>
                </a:solidFill>
                <a:latin typeface="+mn-lt"/>
                <a:cs typeface="+mn-lt"/>
              </a:rPr>
              <a:t>участков</a:t>
            </a:r>
            <a:r>
              <a:rPr lang="en-US" altLang="ru-RU" sz="5400" b="1">
                <a:solidFill>
                  <a:schemeClr val="bg1"/>
                </a:solidFill>
                <a:latin typeface="+mn-lt"/>
                <a:cs typeface="+mn-lt"/>
              </a:rPr>
              <a:t> </a:t>
            </a:r>
            <a:r>
              <a:rPr lang="en-US" altLang="en-US" sz="5400" b="1">
                <a:solidFill>
                  <a:schemeClr val="bg1"/>
                </a:solidFill>
                <a:latin typeface="+mn-lt"/>
                <a:cs typeface="+mn-lt"/>
              </a:rPr>
              <a:t>автомобильных</a:t>
            </a:r>
            <a:r>
              <a:rPr lang="en-US" altLang="ru-RU" sz="5400" b="1">
                <a:solidFill>
                  <a:schemeClr val="bg1"/>
                </a:solidFill>
                <a:latin typeface="+mn-lt"/>
                <a:cs typeface="+mn-lt"/>
              </a:rPr>
              <a:t> </a:t>
            </a:r>
            <a:r>
              <a:rPr lang="en-US" altLang="en-US" sz="5400" b="1">
                <a:solidFill>
                  <a:schemeClr val="bg1"/>
                </a:solidFill>
                <a:latin typeface="+mn-lt"/>
                <a:cs typeface="+mn-lt"/>
              </a:rPr>
              <a:t>дорог</a:t>
            </a:r>
            <a:endParaRPr lang="en-US" altLang="en-US" sz="5400" b="1">
              <a:solidFill>
                <a:schemeClr val="bg1"/>
              </a:solidFill>
              <a:latin typeface="+mn-lt"/>
              <a:cs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147685" y="5202555"/>
            <a:ext cx="3434715" cy="8655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ru-RU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Выполнил: Сон Владимир</a:t>
            </a:r>
            <a:endParaRPr lang="ru-RU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Группа: БПИ2403</a:t>
            </a:r>
            <a:endParaRPr lang="ru-RU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Изображение 10" descr="347217173533920"/>
          <p:cNvPicPr>
            <a:picLocks noChangeAspect="1"/>
          </p:cNvPicPr>
          <p:nvPr/>
        </p:nvPicPr>
        <p:blipFill>
          <a:blip r:embed="rId1">
            <a:alphaModFix amt="20000"/>
          </a:blip>
          <a:srcRect r="-5" b="89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74750" y="200025"/>
            <a:ext cx="9843135" cy="81153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pPr algn="ctr"/>
            <a:r>
              <a:rPr lang="ru-RU" altLang="en-US" sz="60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Актуальность</a:t>
            </a:r>
            <a:endParaRPr lang="ru-RU" altLang="en-US" sz="60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Замещающий текст 9"/>
          <p:cNvSpPr>
            <a:spLocks noGrp="1"/>
          </p:cNvSpPr>
          <p:nvPr>
            <p:ph type="body" idx="1"/>
          </p:nvPr>
        </p:nvSpPr>
        <p:spPr>
          <a:xfrm>
            <a:off x="237490" y="1243330"/>
            <a:ext cx="11668125" cy="5614670"/>
          </a:xfrm>
        </p:spPr>
        <p:txBody>
          <a:bodyPr/>
          <a:p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В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современных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условиях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роста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автомобилизации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увеличения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нагрузки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на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транспортную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инфраструктуру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платные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дороги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становятся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важным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инструментом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финансирования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строительства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,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содержания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модернизации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автомагистралей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. </a:t>
            </a:r>
            <a:endParaRPr lang="en-US" altLang="ru-RU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ru-RU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1)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Рост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нагрузки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на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дорожную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инфраструктуру</a:t>
            </a:r>
            <a:r>
              <a:rPr lang="ru-RU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;</a:t>
            </a:r>
            <a:endParaRPr lang="ru-RU" altLang="en-US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ru-RU" altLang="en-US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2)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Экономические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потери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из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-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за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несовершенства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систем</a:t>
            </a:r>
            <a:r>
              <a:rPr lang="ru-RU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;</a:t>
            </a:r>
            <a:endParaRPr lang="ru-RU" altLang="en-US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ru-RU" altLang="en-US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3)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Повышение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качества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дорог</a:t>
            </a:r>
            <a:r>
              <a:rPr lang="ru-RU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ru-RU" altLang="en-US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de87992e30e75b5e1035ddad6ab65082"/>
          <p:cNvPicPr>
            <a:picLocks noChangeAspect="1"/>
          </p:cNvPicPr>
          <p:nvPr/>
        </p:nvPicPr>
        <p:blipFill>
          <a:blip r:embed="rId1">
            <a:alphaModFix amt="20000"/>
          </a:blip>
          <a:srcRect t="13625" b="4625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7" name="Подзаголовок 4"/>
          <p:cNvSpPr>
            <a:spLocks noGrp="1"/>
          </p:cNvSpPr>
          <p:nvPr/>
        </p:nvSpPr>
        <p:spPr>
          <a:xfrm>
            <a:off x="1524000" y="789940"/>
            <a:ext cx="9144000" cy="518414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20000"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3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Цель: </a:t>
            </a:r>
            <a:endParaRPr lang="ru-RU" altLang="en-US" sz="3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Создание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высокоточного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масштабируемого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решения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для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автоматического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взимания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платы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ru-RU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Подзаголовок 4"/>
          <p:cNvSpPr>
            <a:spLocks noGrp="1"/>
          </p:cNvSpPr>
          <p:nvPr/>
        </p:nvSpPr>
        <p:spPr>
          <a:xfrm>
            <a:off x="1524000" y="3091815"/>
            <a:ext cx="9144000" cy="338645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3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Задачи:</a:t>
            </a:r>
            <a:endParaRPr lang="ru-RU" altLang="en-US" sz="3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ru-RU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1)  Создать программу которая будет принимать и обрабатывать видео;</a:t>
            </a:r>
            <a:endParaRPr lang="ru-RU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ru-RU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2) Внедрить в программу ИИ распознавания номерного знака и его символов;</a:t>
            </a:r>
            <a:endParaRPr lang="ru-RU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ru-RU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3) Создать алгоритм сравнения номеров на их правильность;</a:t>
            </a:r>
            <a:endParaRPr lang="ru-RU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ru-RU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4) Отсортировать и записать результат.</a:t>
            </a:r>
            <a:endParaRPr lang="ru-RU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82015" y="233045"/>
            <a:ext cx="9843135" cy="811530"/>
          </a:xfrm>
        </p:spPr>
        <p:txBody>
          <a:bodyPr/>
          <a:p>
            <a:pPr algn="ctr"/>
            <a:r>
              <a:rPr lang="ru-RU" altLang="en-US" sz="5400" b="1">
                <a:solidFill>
                  <a:schemeClr val="bg1"/>
                </a:solidFill>
              </a:rPr>
              <a:t>Аналоги</a:t>
            </a:r>
            <a:endParaRPr lang="ru-RU" altLang="en-US" sz="5400" b="1">
              <a:solidFill>
                <a:schemeClr val="bg1"/>
              </a:solidFill>
            </a:endParaRP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>
          <a:xfrm>
            <a:off x="358140" y="1091565"/>
            <a:ext cx="5995035" cy="2306320"/>
          </a:xfrm>
        </p:spPr>
        <p:txBody>
          <a:bodyPr/>
          <a:p>
            <a:r>
              <a:rPr lang="en-US" altLang="ru-RU" sz="24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"</a:t>
            </a:r>
            <a:r>
              <a:rPr lang="en-US" altLang="en-US" sz="24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Платон</a:t>
            </a:r>
            <a:r>
              <a:rPr lang="en-US" altLang="ru-RU" sz="24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" (</a:t>
            </a:r>
            <a:r>
              <a:rPr lang="ru-RU" altLang="en-US" sz="24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РФ</a:t>
            </a:r>
            <a:r>
              <a:rPr lang="en-US" altLang="ru-RU" sz="24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)</a:t>
            </a:r>
            <a:endParaRPr lang="en-US" altLang="ru-RU" sz="24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Особенности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altLang="ru-RU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Системы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на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основе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GNSS</a:t>
            </a:r>
            <a:endParaRPr lang="en-US" altLang="ru-RU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Датчики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веса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в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дорожном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полотне</a:t>
            </a:r>
            <a:endParaRPr lang="en-US" altLang="ru-RU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Интеграция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</a:t>
            </a:r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ГИБДД</a:t>
            </a:r>
            <a:endParaRPr lang="en-US" altLang="en-US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Замещающий текст 4"/>
          <p:cNvSpPr>
            <a:spLocks noGrp="1"/>
          </p:cNvSpPr>
          <p:nvPr/>
        </p:nvSpPr>
        <p:spPr>
          <a:xfrm>
            <a:off x="7193280" y="4424680"/>
            <a:ext cx="4704715" cy="207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 kern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E-ZPass (</a:t>
            </a:r>
            <a:r>
              <a:rPr lang="en-US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США</a:t>
            </a:r>
            <a:r>
              <a:rPr lang="en-US" altLang="ru-RU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, </a:t>
            </a:r>
            <a:r>
              <a:rPr lang="en-US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Канада</a:t>
            </a:r>
            <a:r>
              <a:rPr lang="en-US" altLang="ru-RU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)</a:t>
            </a:r>
            <a:endParaRPr lang="en-US" altLang="ru-RU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Особенности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altLang="ru-RU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RFID-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метки</a:t>
            </a:r>
            <a:endParaRPr lang="en-US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Скорость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проезда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до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120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км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/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ч</a:t>
            </a:r>
            <a:endParaRPr lang="en-US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7" name="Изображение 6" descr="scale_1200"/>
          <p:cNvPicPr>
            <a:picLocks noChangeAspect="1"/>
          </p:cNvPicPr>
          <p:nvPr/>
        </p:nvPicPr>
        <p:blipFill>
          <a:blip r:embed="rId1"/>
          <a:srcRect l="22458" t="15561" b="10389"/>
          <a:stretch>
            <a:fillRect/>
          </a:stretch>
        </p:blipFill>
        <p:spPr>
          <a:xfrm>
            <a:off x="114300" y="3444875"/>
            <a:ext cx="6659880" cy="282511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Изображение 7" descr="73a1dd756c90c87f40b9de60090955f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605" y="913765"/>
            <a:ext cx="4330065" cy="319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74115" y="346710"/>
            <a:ext cx="9843135" cy="811530"/>
          </a:xfrm>
        </p:spPr>
        <p:txBody>
          <a:bodyPr/>
          <a:p>
            <a:pPr algn="ctr"/>
            <a:r>
              <a:rPr lang="ru-RU" altLang="en-US" sz="54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Используемые технологии</a:t>
            </a:r>
            <a:endParaRPr lang="ru-RU" altLang="en-US" sz="54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>
          <a:xfrm>
            <a:off x="1174115" y="1807210"/>
            <a:ext cx="1412875" cy="647700"/>
          </a:xfrm>
        </p:spPr>
        <p:txBody>
          <a:bodyPr/>
          <a:p>
            <a:r>
              <a:rPr lang="en-US" altLang="en-US" sz="24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OpenCV</a:t>
            </a:r>
            <a:endParaRPr lang="en-US" altLang="en-US" sz="24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Замещающий текст 4"/>
          <p:cNvSpPr>
            <a:spLocks noGrp="1"/>
          </p:cNvSpPr>
          <p:nvPr/>
        </p:nvSpPr>
        <p:spPr>
          <a:xfrm>
            <a:off x="9150985" y="1807210"/>
            <a:ext cx="1704975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 kern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PyTesseract</a:t>
            </a:r>
            <a:endParaRPr lang="en-US" altLang="ru-RU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Замещающий текст 4"/>
          <p:cNvSpPr>
            <a:spLocks noGrp="1"/>
          </p:cNvSpPr>
          <p:nvPr/>
        </p:nvSpPr>
        <p:spPr>
          <a:xfrm>
            <a:off x="2368550" y="4819015"/>
            <a:ext cx="6696710" cy="1528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 kern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ИИ</a:t>
            </a:r>
            <a:r>
              <a:rPr lang="en-US" altLang="ru-RU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система</a:t>
            </a:r>
            <a:r>
              <a:rPr lang="en-US" altLang="ru-RU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распознавания</a:t>
            </a:r>
            <a:r>
              <a:rPr lang="en-US" altLang="ru-RU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номерных</a:t>
            </a:r>
            <a:r>
              <a:rPr lang="en-US" altLang="ru-RU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знаков </a:t>
            </a:r>
            <a:r>
              <a:rPr lang="ru-RU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на</a:t>
            </a:r>
            <a:r>
              <a:rPr lang="en-US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OpenCV</a:t>
            </a:r>
            <a:endParaRPr lang="en-US" altLang="en-US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ru-RU" b="1">
                <a:solidFill>
                  <a:schemeClr val="accent5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https://github.com/hasaan21/Car-Number-Plate-Recognition-Sysytem</a:t>
            </a:r>
            <a:endParaRPr lang="en-US" altLang="ru-RU" b="1">
              <a:solidFill>
                <a:schemeClr val="accent5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Изображение 8" descr="scale_1200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8185" y="2414270"/>
            <a:ext cx="3330575" cy="19431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Изображение 9" descr="opencvlogo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2414270"/>
            <a:ext cx="209550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Изображение 13" descr="К737М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8380" y="2864485"/>
            <a:ext cx="1957705" cy="975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7" name="Замещающая рамка рисунка 6" descr="К681МВ"/>
          <p:cNvPicPr>
            <a:picLocks noChangeAspect="1"/>
          </p:cNvPicPr>
          <p:nvPr>
            <p:ph type="pic" idx="1"/>
          </p:nvPr>
        </p:nvPicPr>
        <p:blipFill>
          <a:blip r:embed="rId2">
            <a:clrChange>
              <a:clrFrom>
                <a:srgbClr val="55595C">
                  <a:alpha val="100000"/>
                </a:srgbClr>
              </a:clrFrom>
              <a:clrTo>
                <a:srgbClr val="55595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720" y="208280"/>
            <a:ext cx="1819910" cy="86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8" name="Изображение 7" descr="У386СМ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1028065"/>
            <a:ext cx="1819275" cy="9182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9" name="Изображение 8" descr="Х256А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" y="1901825"/>
            <a:ext cx="1819910" cy="9417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0" name="Изображение 9" descr="О555Т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0" y="2797810"/>
            <a:ext cx="1804670" cy="10496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1" name="Изображение 10" descr="Н199К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365" y="208280"/>
            <a:ext cx="1816735" cy="9613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2" name="Изображение 11" descr="У600В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395" y="1118235"/>
            <a:ext cx="1832610" cy="869950"/>
          </a:xfrm>
          <a:prstGeom prst="rect">
            <a:avLst/>
          </a:prstGeom>
        </p:spPr>
      </p:pic>
      <p:pic>
        <p:nvPicPr>
          <p:cNvPr id="13" name="Изображение 12" descr="Х612ВЕ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395" y="1939290"/>
            <a:ext cx="1836420" cy="984885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020" y="4120515"/>
            <a:ext cx="2543175" cy="2247900"/>
          </a:xfrm>
          <a:prstGeom prst="rect">
            <a:avLst/>
          </a:prstGeom>
        </p:spPr>
      </p:pic>
      <p:sp>
        <p:nvSpPr>
          <p:cNvPr id="22" name="Плюс 21"/>
          <p:cNvSpPr/>
          <p:nvPr/>
        </p:nvSpPr>
        <p:spPr>
          <a:xfrm>
            <a:off x="1633220" y="4847590"/>
            <a:ext cx="161925" cy="161925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3" name="Плюс 22"/>
          <p:cNvSpPr/>
          <p:nvPr/>
        </p:nvSpPr>
        <p:spPr>
          <a:xfrm>
            <a:off x="1633220" y="4685665"/>
            <a:ext cx="161925" cy="161925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Плюс 23"/>
          <p:cNvSpPr/>
          <p:nvPr/>
        </p:nvSpPr>
        <p:spPr>
          <a:xfrm>
            <a:off x="1633220" y="5009515"/>
            <a:ext cx="161925" cy="161925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5" name="Плюс 24"/>
          <p:cNvSpPr/>
          <p:nvPr/>
        </p:nvSpPr>
        <p:spPr>
          <a:xfrm>
            <a:off x="1633220" y="5576570"/>
            <a:ext cx="161925" cy="161925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6" name="Плюс 25"/>
          <p:cNvSpPr/>
          <p:nvPr/>
        </p:nvSpPr>
        <p:spPr>
          <a:xfrm>
            <a:off x="1633220" y="5751830"/>
            <a:ext cx="161925" cy="161925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7" name="Плюс 26"/>
          <p:cNvSpPr/>
          <p:nvPr/>
        </p:nvSpPr>
        <p:spPr>
          <a:xfrm>
            <a:off x="1633220" y="5927090"/>
            <a:ext cx="161925" cy="161925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30" name="Изображение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470" y="109220"/>
            <a:ext cx="6087110" cy="6609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>
          <a:xfrm>
            <a:off x="518160" y="963930"/>
            <a:ext cx="7320280" cy="1777365"/>
          </a:xfrm>
        </p:spPr>
        <p:txBody>
          <a:bodyPr/>
          <a:p>
            <a:r>
              <a:rPr lang="ru-RU" altLang="en-US" sz="3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Вывод:</a:t>
            </a:r>
            <a:endParaRPr lang="ru-RU" altLang="en-US" sz="3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ru-RU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ru-RU" altLang="en-US" sz="2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Создана программа определяющая автомобильный номер пользователя платной дороги.</a:t>
            </a:r>
            <a:endParaRPr lang="ru-RU" altLang="en-US" sz="2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Замещающий текст 4"/>
          <p:cNvSpPr>
            <a:spLocks noGrp="1"/>
          </p:cNvSpPr>
          <p:nvPr/>
        </p:nvSpPr>
        <p:spPr>
          <a:xfrm>
            <a:off x="518160" y="3429000"/>
            <a:ext cx="7320915" cy="2379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 kern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 sz="3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Future Work:</a:t>
            </a:r>
            <a:endParaRPr lang="en-US" altLang="ru-RU" sz="32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Обучение собственной нейроной сети</a:t>
            </a:r>
            <a:endParaRPr lang="en-US" altLang="ru-RU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Создание базы данных всех пользователей платных дорог.</a:t>
            </a:r>
            <a:endParaRPr lang="ru-RU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Интеграция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с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ГИБДД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для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проверки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штрафов</a:t>
            </a:r>
            <a:r>
              <a:rPr lang="en-US" altLang="ru-RU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</a:t>
            </a:r>
            <a:endParaRPr lang="en-US" altLang="ru-RU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10" name="Изображение 9" descr="f2b85e64ffa5d8b9864d396eb18dc30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1475" y="1191260"/>
            <a:ext cx="3836035" cy="447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1342</Words>
  <Application>WPS Presentation</Application>
  <PresentationFormat>宽屏</PresentationFormat>
  <Paragraphs>54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Default Design</vt:lpstr>
      <vt:lpstr>Взимания платы с пользователей платных участков автомобильных дорог</vt:lpstr>
      <vt:lpstr>Актуальность</vt:lpstr>
      <vt:lpstr>PowerPoint 演示文稿</vt:lpstr>
      <vt:lpstr>Аналоги</vt:lpstr>
      <vt:lpstr>Используемые технологии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Ferrium</cp:lastModifiedBy>
  <cp:revision>5</cp:revision>
  <dcterms:created xsi:type="dcterms:W3CDTF">2025-05-26T21:12:00Z</dcterms:created>
  <dcterms:modified xsi:type="dcterms:W3CDTF">2025-05-27T15:31:11Z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1049-12.2.0.21179</vt:lpwstr>
  </property>
  <property fmtid="{D5CDD505-2E9C-101B-9397-08002B2CF9AE}" pid="3" name="ICV">
    <vt:lpwstr>7B1329727A7342CB9A7B3BFC59B2C5C2_13</vt:lpwstr>
  </property>
</Properties>
</file>